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297" autoAdjust="0"/>
    <p:restoredTop sz="90929"/>
  </p:normalViewPr>
  <p:slideViewPr>
    <p:cSldViewPr>
      <p:cViewPr>
        <p:scale>
          <a:sx n="70" d="100"/>
          <a:sy n="70" d="100"/>
        </p:scale>
        <p:origin x="-5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DAB2C9-B292-412D-B0B5-DE1141DF7EC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1361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BBD4CF-D374-45E1-AC7B-50121367B37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Synthia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D6664A-B9E0-4574-AFBB-BDB86D691917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Mark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09C308-FB57-4D9E-9673-77235BD55344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355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Mark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274F8F-456F-4B06-8703-BB14C788F348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Synthia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C84A58-2690-44C1-9E7D-27A7123BBEBE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317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Renee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47635-ECAC-48F9-8427-097C19B3E95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Liz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507173-464E-4777-BB96-2A18DDD7F12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819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Liz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6E0B2E-5719-45B7-B927-12847A09836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0241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Marcus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B54ADC-B87F-445D-960F-17CA0ECC826E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2289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Renee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3C502-B0A3-4A1A-B15C-77E043ED306E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4337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Renee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I am planning to discuss this in the context of the young social activist case study ...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EE9FD3-6ADA-4ADD-9C14-3B7644E523A1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638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Renee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Renee again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AB2C9-B292-412D-B0B5-DE1141DF7EC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4057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6C68E-0702-49CA-A302-19AC167D017F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9457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Mark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296578"/>
            <a:ext cx="10160000" cy="3323422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0160000" cy="429657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947012"/>
            <a:ext cx="10160000" cy="2540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778000"/>
            <a:ext cx="10160000" cy="567266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550" y="5613940"/>
            <a:ext cx="6263344" cy="980132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507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6FAE-A186-484D-A5C0-EB46F5CD8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8424" y="3480323"/>
            <a:ext cx="7972612" cy="1992408"/>
          </a:xfrm>
          <a:effectLst/>
        </p:spPr>
        <p:txBody>
          <a:bodyPr>
            <a:noAutofit/>
          </a:bodyPr>
          <a:lstStyle>
            <a:lvl1pPr marL="711193" indent="-507995"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16667" y="812799"/>
            <a:ext cx="7112000" cy="386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5B6-EF86-4A42-AD03-76337B86F1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1953" y="418353"/>
            <a:ext cx="2286000" cy="5820377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93460" y="812799"/>
            <a:ext cx="5365874" cy="5438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02D0-25A3-46B3-A6A2-FB805EA73F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19CD-A2E4-4308-A6E3-093F7F198F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70000" y="812800"/>
            <a:ext cx="7112000" cy="38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96578"/>
            <a:ext cx="10160000" cy="332342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160000" cy="429657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947012"/>
            <a:ext cx="10160000" cy="2540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778000"/>
            <a:ext cx="10160000" cy="567266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9106" y="2414053"/>
            <a:ext cx="6629629" cy="2692607"/>
          </a:xfrm>
          <a:effectLst/>
        </p:spPr>
        <p:txBody>
          <a:bodyPr anchor="b"/>
          <a:lstStyle>
            <a:lvl1pPr algn="r">
              <a:defRPr sz="51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7153" y="5119457"/>
            <a:ext cx="6633882" cy="928289"/>
          </a:xfrm>
        </p:spPr>
        <p:txBody>
          <a:bodyPr anchor="t"/>
          <a:lstStyle>
            <a:lvl1pPr marL="0" indent="0" algn="r">
              <a:buNone/>
              <a:defRPr sz="2200">
                <a:solidFill>
                  <a:schemeClr val="tx2"/>
                </a:solidFill>
              </a:defRPr>
            </a:lvl1pPr>
            <a:lvl2pPr marL="5079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39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19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99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479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59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39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9208-31CF-4C36-A0D9-C2CA0391B7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03FC-7C86-4556-A670-7A5B3DADD5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69999" y="812799"/>
            <a:ext cx="3718560" cy="38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61280" y="812800"/>
            <a:ext cx="3718560" cy="38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0" y="812800"/>
            <a:ext cx="3718560" cy="710847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7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507995" indent="0">
              <a:buNone/>
              <a:defRPr sz="2200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800" b="1"/>
            </a:lvl4pPr>
            <a:lvl5pPr marL="2031980" indent="0">
              <a:buNone/>
              <a:defRPr sz="1800" b="1"/>
            </a:lvl5pPr>
            <a:lvl6pPr marL="2539975" indent="0">
              <a:buNone/>
              <a:defRPr sz="1800" b="1"/>
            </a:lvl6pPr>
            <a:lvl7pPr marL="3047970" indent="0">
              <a:buNone/>
              <a:defRPr sz="1800" b="1"/>
            </a:lvl7pPr>
            <a:lvl8pPr marL="3555964" indent="0">
              <a:buNone/>
              <a:defRPr sz="1800" b="1"/>
            </a:lvl8pPr>
            <a:lvl9pPr marL="4063959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4941" y="1555919"/>
            <a:ext cx="371856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3669" y="812800"/>
            <a:ext cx="3718560" cy="710847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7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507995" indent="0">
              <a:buNone/>
              <a:defRPr sz="2200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800" b="1"/>
            </a:lvl4pPr>
            <a:lvl5pPr marL="2031980" indent="0">
              <a:buNone/>
              <a:defRPr sz="1800" b="1"/>
            </a:lvl5pPr>
            <a:lvl6pPr marL="2539975" indent="0">
              <a:buNone/>
              <a:defRPr sz="1800" b="1"/>
            </a:lvl6pPr>
            <a:lvl7pPr marL="3047970" indent="0">
              <a:buNone/>
              <a:defRPr sz="1800" b="1"/>
            </a:lvl7pPr>
            <a:lvl8pPr marL="3555964" indent="0">
              <a:buNone/>
              <a:defRPr sz="1800" b="1"/>
            </a:lvl8pPr>
            <a:lvl9pPr marL="4063959" indent="0">
              <a:buNone/>
              <a:defRPr sz="1800" b="1"/>
            </a:lvl9pPr>
          </a:lstStyle>
          <a:p>
            <a:pPr marL="0" lvl="0" indent="0" algn="ctr" defTabSz="1015990" rtl="0" eaLnBrk="1" latinLnBrk="0" hangingPunct="1">
              <a:spcBef>
                <a:spcPct val="20000"/>
              </a:spcBef>
              <a:spcAft>
                <a:spcPts val="333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39" y="1554480"/>
            <a:ext cx="371856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26BD-0775-46CC-850C-FA3A4447A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8E0-3FDC-4700-867A-7D4EAD8663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3C3E-A1A1-4BA3-A124-019DE38657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329" y="2455334"/>
            <a:ext cx="4040094" cy="1398326"/>
          </a:xfrm>
          <a:effectLst/>
        </p:spPr>
        <p:txBody>
          <a:bodyPr anchor="b">
            <a:noAutofit/>
          </a:bodyPr>
          <a:lstStyle>
            <a:lvl1pPr marL="253997" indent="-253997" algn="l">
              <a:defRPr sz="3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906" y="812800"/>
            <a:ext cx="4463428" cy="5438589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5294" y="3886447"/>
            <a:ext cx="3765178" cy="2377242"/>
          </a:xfrm>
        </p:spPr>
        <p:txBody>
          <a:bodyPr/>
          <a:lstStyle>
            <a:lvl1pPr marL="0" indent="0">
              <a:buNone/>
              <a:defRPr sz="1600"/>
            </a:lvl1pPr>
            <a:lvl2pPr marL="507995" indent="0">
              <a:buNone/>
              <a:defRPr sz="1300"/>
            </a:lvl2pPr>
            <a:lvl3pPr marL="1015990" indent="0">
              <a:buNone/>
              <a:defRPr sz="1100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E405-198C-4B99-8809-55ABB9A125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296578"/>
            <a:ext cx="10160000" cy="332342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0160000" cy="429657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947012"/>
            <a:ext cx="10160000" cy="2540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778000"/>
            <a:ext cx="10160000" cy="567266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72417" y="1270000"/>
            <a:ext cx="4572000" cy="3475340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200"/>
            </a:lvl1pPr>
            <a:lvl2pPr marL="507995" indent="0">
              <a:buNone/>
              <a:defRPr sz="3100"/>
            </a:lvl2pPr>
            <a:lvl3pPr marL="1015990" indent="0">
              <a:buNone/>
              <a:defRPr sz="2700"/>
            </a:lvl3pPr>
            <a:lvl4pPr marL="1523985" indent="0">
              <a:buNone/>
              <a:defRPr sz="2200"/>
            </a:lvl4pPr>
            <a:lvl5pPr marL="2031980" indent="0">
              <a:buNone/>
              <a:defRPr sz="2200"/>
            </a:lvl5pPr>
            <a:lvl6pPr marL="2539975" indent="0">
              <a:buNone/>
              <a:defRPr sz="2200"/>
            </a:lvl6pPr>
            <a:lvl7pPr marL="3047970" indent="0">
              <a:buNone/>
              <a:defRPr sz="2200"/>
            </a:lvl7pPr>
            <a:lvl8pPr marL="3555964" indent="0">
              <a:buNone/>
              <a:defRPr sz="2200"/>
            </a:lvl8pPr>
            <a:lvl9pPr marL="4063959" indent="0">
              <a:buNone/>
              <a:defRPr sz="22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5430" y="1122762"/>
            <a:ext cx="4104571" cy="2403356"/>
          </a:xfrm>
        </p:spPr>
        <p:txBody>
          <a:bodyPr anchor="b"/>
          <a:lstStyle>
            <a:lvl1pPr marL="203198" indent="-203198">
              <a:buFont typeface="Georgia" pitchFamily="18" charset="0"/>
              <a:buChar char="*"/>
              <a:defRPr sz="1800"/>
            </a:lvl1pPr>
            <a:lvl2pPr marL="507995" indent="0">
              <a:buNone/>
              <a:defRPr sz="1300"/>
            </a:lvl2pPr>
            <a:lvl3pPr marL="1015990" indent="0">
              <a:buNone/>
              <a:defRPr sz="1100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55655-5044-4B0F-A48B-381A880FFB1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76" y="4960468"/>
            <a:ext cx="7092820" cy="1270000"/>
          </a:xfrm>
        </p:spPr>
        <p:txBody>
          <a:bodyPr anchor="b">
            <a:noAutofit/>
          </a:bodyPr>
          <a:lstStyle>
            <a:lvl1pPr algn="l">
              <a:defRPr sz="51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672667"/>
            <a:ext cx="10160000" cy="1947333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160000" cy="56726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187004"/>
            <a:ext cx="10160000" cy="2540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778000"/>
            <a:ext cx="10160000" cy="567266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92544" y="4857964"/>
            <a:ext cx="7236123" cy="1270000"/>
          </a:xfrm>
          <a:prstGeom prst="rect">
            <a:avLst/>
          </a:prstGeom>
          <a:effectLst/>
        </p:spPr>
        <p:txBody>
          <a:bodyPr vert="horz" lIns="101599" tIns="50799" rIns="101599" bIns="50799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0" y="813622"/>
            <a:ext cx="7112000" cy="3860800"/>
          </a:xfrm>
          <a:prstGeom prst="rect">
            <a:avLst/>
          </a:prstGeom>
        </p:spPr>
        <p:txBody>
          <a:bodyPr vert="horz" lIns="101599" tIns="50799" rIns="101599" bIns="507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858001"/>
            <a:ext cx="2794000" cy="405694"/>
          </a:xfrm>
          <a:prstGeom prst="rect">
            <a:avLst/>
          </a:prstGeom>
        </p:spPr>
        <p:txBody>
          <a:bodyPr vert="horz" lIns="101599" tIns="50799" rIns="101599" bIns="50799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0" y="6858001"/>
            <a:ext cx="3725334" cy="405694"/>
          </a:xfrm>
          <a:prstGeom prst="rect">
            <a:avLst/>
          </a:prstGeom>
        </p:spPr>
        <p:txBody>
          <a:bodyPr vert="horz" lIns="101599" tIns="50799" rIns="101599" bIns="50799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33333" y="6858001"/>
            <a:ext cx="2032000" cy="405694"/>
          </a:xfrm>
          <a:prstGeom prst="rect">
            <a:avLst/>
          </a:prstGeom>
        </p:spPr>
        <p:txBody>
          <a:bodyPr vert="horz" lIns="101599" tIns="50799" rIns="101599" bIns="50799" rtlCol="0" anchor="ctr"/>
          <a:lstStyle>
            <a:lvl1pPr algn="ctr">
              <a:defRPr sz="13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AAA148-7208-499F-B2EC-7D051DE891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iming>
    <p:tnLst>
      <p:par>
        <p:cTn id="1" dur="indefinite" restart="never" nodeType="tmRoot"/>
      </p:par>
    </p:tnLst>
  </p:timing>
  <p:txStyles>
    <p:titleStyle>
      <a:lvl1pPr marL="355596" indent="-355596" algn="r" defTabSz="101599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51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3997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09594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14391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19188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4305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49102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184378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39975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875251" indent="-203198" algn="l" defTabSz="1015990" rtl="0" eaLnBrk="1" latinLnBrk="0" hangingPunct="1">
        <a:spcBef>
          <a:spcPct val="20000"/>
        </a:spcBef>
        <a:spcAft>
          <a:spcPts val="33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39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024313" y="304800"/>
            <a:ext cx="7023100" cy="4483100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3500" dirty="0" smtClean="0">
                <a:solidFill>
                  <a:srgbClr val="898989"/>
                </a:solidFill>
                <a:latin typeface="Arial" pitchFamily="34" charset="0"/>
              </a:rPr>
              <a:t>                </a:t>
            </a:r>
            <a:endParaRPr lang="en-US" sz="3500" dirty="0">
              <a:solidFill>
                <a:srgbClr val="898989"/>
              </a:solidFill>
              <a:latin typeface="Arial" pitchFamily="34" charset="0"/>
            </a:endParaRPr>
          </a:p>
        </p:txBody>
      </p:sp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318000" y="304800"/>
            <a:ext cx="3635375" cy="1531938"/>
          </a:xfrm>
        </p:spPr>
        <p:txBody>
          <a:bodyPr lIns="0" tIns="0" rIns="0" bIns="0"/>
          <a:lstStyle/>
          <a:p>
            <a:pPr algn="just">
              <a:lnSpc>
                <a:spcPct val="95000"/>
              </a:lnSpc>
            </a:pPr>
            <a:r>
              <a:rPr lang="en-US" sz="4900" dirty="0">
                <a:solidFill>
                  <a:srgbClr val="000000"/>
                </a:solidFill>
                <a:latin typeface="Arial" pitchFamily="34" charset="0"/>
              </a:rPr>
              <a:t>Case </a:t>
            </a:r>
            <a:r>
              <a:rPr lang="en-US" sz="4900" dirty="0" smtClean="0">
                <a:solidFill>
                  <a:srgbClr val="000000"/>
                </a:solidFill>
                <a:latin typeface="Arial" pitchFamily="34" charset="0"/>
              </a:rPr>
              <a:t>Study </a:t>
            </a:r>
            <a:br>
              <a:rPr lang="en-US" sz="4900" dirty="0" smtClean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</a:rPr>
              <a:t>… it’s a little fuzzy</a:t>
            </a:r>
            <a:endParaRPr lang="en-US" sz="18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99200" y="2743200"/>
            <a:ext cx="3860800" cy="3513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898989"/>
                </a:solidFill>
                <a:latin typeface="Arial" pitchFamily="34" charset="0"/>
              </a:rPr>
              <a:t>Who are the thought leaders?</a:t>
            </a:r>
          </a:p>
          <a:p>
            <a:pPr marL="342900" indent="-34290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898989"/>
                </a:solidFill>
                <a:latin typeface="Arial" pitchFamily="34" charset="0"/>
              </a:rPr>
              <a:t>What is it?</a:t>
            </a:r>
          </a:p>
          <a:p>
            <a:pPr marL="342900" indent="-34290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898989"/>
                </a:solidFill>
                <a:latin typeface="Arial" pitchFamily="34" charset="0"/>
              </a:rPr>
              <a:t>Where can a case study be useful? </a:t>
            </a:r>
          </a:p>
          <a:p>
            <a:pPr marL="342900" indent="-34290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898989"/>
                </a:solidFill>
                <a:latin typeface="Arial" pitchFamily="34" charset="0"/>
              </a:rPr>
              <a:t>When will you give me some examples already?</a:t>
            </a:r>
            <a:endParaRPr lang="en-US" sz="2600" b="1" dirty="0"/>
          </a:p>
          <a:p>
            <a:pPr marL="342900" indent="-34290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898989"/>
                </a:solidFill>
                <a:latin typeface="Arial" pitchFamily="34" charset="0"/>
              </a:rPr>
              <a:t>How can I use it?</a:t>
            </a:r>
            <a:endParaRPr lang="en-US" sz="2600" b="1" dirty="0">
              <a:solidFill>
                <a:srgbClr val="89898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70050" y="3454400"/>
            <a:ext cx="6623050" cy="914400"/>
          </a:xfrm>
        </p:spPr>
        <p:txBody>
          <a:bodyPr lIns="0" tIns="0" rIns="0" bIns="0">
            <a:normAutofit fontScale="92500" lnSpcReduction="10000"/>
          </a:bodyPr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  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b="1" dirty="0">
                <a:solidFill>
                  <a:srgbClr val="898989"/>
                </a:solidFill>
                <a:latin typeface="Calibri" pitchFamily="34" charset="0"/>
              </a:rPr>
              <a:t>What can we do to reduce problems of bias and increase the validity of a case study?</a:t>
            </a:r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41400" y="2514600"/>
            <a:ext cx="8445500" cy="121920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800" dirty="0">
                <a:solidFill>
                  <a:srgbClr val="000000"/>
                </a:solidFill>
                <a:latin typeface="Arial" pitchFamily="34" charset="0"/>
              </a:rPr>
              <a:t>What about Validity?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8800" y="4724400"/>
            <a:ext cx="33528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241300" y="298450"/>
            <a:ext cx="9661525" cy="126365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Arial" pitchFamily="34" charset="0"/>
              </a:rPr>
              <a:t>Improving the odds of validity ... 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</a:rPr>
              <a:t>Extend the time of observation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</a:rPr>
              <a:t>Include more participants in the study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</a:rPr>
              <a:t>Identify our own bias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</a:rPr>
              <a:t>Compare our results to similar case studies 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</a:rPr>
              <a:t>Carefully examine unusual or contradictory results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</a:rPr>
              <a:t>Use a mixed methods approach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</a:rPr>
              <a:t>Offer participants a chance to explain the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2275" y="4232275"/>
            <a:ext cx="3387725" cy="33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52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355600"/>
            <a:ext cx="9055100" cy="116840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4900" dirty="0">
                <a:solidFill>
                  <a:srgbClr val="000000"/>
                </a:solidFill>
                <a:latin typeface="Arial" pitchFamily="34" charset="0"/>
              </a:rPr>
              <a:t>Case Study Thought Leaders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4450" y="1828800"/>
            <a:ext cx="9309100" cy="492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dirty="0">
                <a:solidFill>
                  <a:srgbClr val="000000"/>
                </a:solidFill>
                <a:latin typeface="Arial" pitchFamily="34" charset="0"/>
              </a:rPr>
              <a:t>Robert Yin - “as an empirical inquiry that investigates a contemporary phenomenon within its real-life context; when the boundaries between phenomenon and context are not clearly evident; and in which multiple sources of evidence are used.”</a:t>
            </a:r>
            <a:endParaRPr lang="en-US" dirty="0"/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dirty="0">
                <a:solidFill>
                  <a:srgbClr val="000000"/>
                </a:solidFill>
                <a:latin typeface="Arial" pitchFamily="34" charset="0"/>
              </a:rPr>
              <a:t>Glauser and Strauss – Grounded Theory</a:t>
            </a:r>
            <a:endParaRPr lang="en-US" dirty="0"/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820738"/>
            <a:ext cx="9028113" cy="6373812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4800" i="1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4800" i="1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4800" i="1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4800" i="1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4800" i="1" dirty="0" smtClean="0">
                <a:solidFill>
                  <a:srgbClr val="000000"/>
                </a:solidFill>
                <a:latin typeface="Arial" pitchFamily="34" charset="0"/>
              </a:rPr>
              <a:t>O.K. Sherlock, but WHY </a:t>
            </a: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>Case Study?</a:t>
            </a:r>
            <a:r>
              <a:rPr lang="en-US" dirty="0"/>
              <a:t/>
            </a:r>
            <a:br>
              <a:rPr lang="en-US" dirty="0"/>
            </a:b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4800" i="1" dirty="0">
                <a:solidFill>
                  <a:srgbClr val="000000"/>
                </a:solidFill>
                <a:latin typeface="Arial" pitchFamily="34" charset="0"/>
              </a:rPr>
            </a:br>
            <a:endParaRPr lang="en-US" sz="4800" i="1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0200" y="914400"/>
            <a:ext cx="2476500" cy="1647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3250" y="4064000"/>
            <a:ext cx="6605588" cy="900113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Leedy &amp; Ormrod (2010) p.136</a:t>
            </a:r>
          </a:p>
        </p:txBody>
      </p:sp>
      <p:sp>
        <p:nvSpPr>
          <p:cNvPr id="2560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820738"/>
            <a:ext cx="9028113" cy="6373812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>because scientists, "look subjectively for patterns in the complex </a:t>
            </a:r>
            <a:r>
              <a:rPr lang="en-US" sz="4800" i="1" dirty="0" smtClean="0">
                <a:solidFill>
                  <a:srgbClr val="000000"/>
                </a:solidFill>
                <a:latin typeface="Arial" pitchFamily="34" charset="0"/>
              </a:rPr>
              <a:t>phenomena </a:t>
            </a: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>they observe" </a:t>
            </a:r>
            <a:r>
              <a:rPr lang="en-US" dirty="0"/>
              <a:t/>
            </a:r>
            <a:br>
              <a:rPr lang="en-US" dirty="0"/>
            </a:b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4800" i="1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4800" u="sng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4800" u="sng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4800" u="sng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4800" u="sng" dirty="0">
                <a:solidFill>
                  <a:srgbClr val="000000"/>
                </a:solidFill>
                <a:latin typeface="Arial" pitchFamily="34" charset="0"/>
              </a:rPr>
            </a:br>
            <a:endParaRPr lang="en-US" sz="48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Arial" pitchFamily="34" charset="0"/>
              </a:rPr>
              <a:t>Sherlock, what are the pros </a:t>
            </a:r>
            <a:br>
              <a:rPr lang="en-US" sz="3200" u="sng" dirty="0" smtClean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3200" u="sng" dirty="0" smtClean="0">
                <a:solidFill>
                  <a:srgbClr val="000000"/>
                </a:solidFill>
                <a:latin typeface="Arial" pitchFamily="34" charset="0"/>
              </a:rPr>
              <a:t>and cons to the case study?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247650" y="1625600"/>
            <a:ext cx="9682163" cy="5827713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Quantitative/Qualitative </a:t>
            </a:r>
            <a:endParaRPr lang="en-US" dirty="0"/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(mixed method approach)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Provides deeper context </a:t>
            </a:r>
            <a:endParaRPr lang="en-US" dirty="0"/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(includes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environmental</a:t>
            </a: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 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conditions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           physical, historic,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economic</a:t>
            </a: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etc.)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Variable relation (help others who later read the case    study to draw conclusions and extend meaning)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Continue an established case study in two or more areas over additional time period (multiple and collective)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700" dirty="0">
                <a:solidFill>
                  <a:srgbClr val="000000"/>
                </a:solidFill>
                <a:latin typeface="Arial" pitchFamily="34" charset="0"/>
              </a:rPr>
            </a:b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2000" y="304800"/>
            <a:ext cx="2576513" cy="263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1755775"/>
            <a:ext cx="4400550" cy="609600"/>
          </a:xfrm>
        </p:spPr>
        <p:txBody>
          <a:bodyPr lIns="0" tIns="0" rIns="0" bIns="0" anchor="b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700" b="1" dirty="0">
                <a:solidFill>
                  <a:srgbClr val="000000"/>
                </a:solidFill>
                <a:latin typeface="Arial" pitchFamily="34" charset="0"/>
              </a:rPr>
              <a:t>Disadvantages</a:t>
            </a:r>
          </a:p>
        </p:txBody>
      </p:sp>
      <p:sp>
        <p:nvSpPr>
          <p:cNvPr id="276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355600"/>
            <a:ext cx="9055100" cy="116840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4900" dirty="0">
                <a:solidFill>
                  <a:srgbClr val="000000"/>
                </a:solidFill>
                <a:latin typeface="Arial" pitchFamily="34" charset="0"/>
              </a:rPr>
              <a:t>CONS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52450" y="2466975"/>
            <a:ext cx="4400550" cy="31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Observations may only be for a short period of time</a:t>
            </a:r>
            <a:endParaRPr lang="en-US" dirty="0"/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Generalizing conclusions</a:t>
            </a:r>
            <a:endParaRPr lang="en-US" dirty="0"/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When one case is studied that the findings may not be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"generalizable"</a:t>
            </a: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205413" y="1755775"/>
            <a:ext cx="440213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700" b="1" dirty="0">
                <a:solidFill>
                  <a:srgbClr val="000000"/>
                </a:solidFill>
                <a:latin typeface="Arial" pitchFamily="34" charset="0"/>
              </a:rPr>
              <a:t>Disadvantages Continue: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207000" y="2460625"/>
            <a:ext cx="4549775" cy="31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May lack rigor</a:t>
            </a:r>
            <a:endParaRPr lang="en-US" dirty="0"/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Small sample size</a:t>
            </a:r>
            <a:endParaRPr lang="en-US" dirty="0"/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Require categorization of data into "meaningful groups" to find patterns vs. a single piece of information could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reveal</a:t>
            </a: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7200" y="6096000"/>
            <a:ext cx="6604000" cy="33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39248" y="6248400"/>
            <a:ext cx="6605588" cy="900113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</a:rPr>
              <a:t>Leedy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&amp; Ormrod (2010) p.135</a:t>
            </a:r>
          </a:p>
        </p:txBody>
      </p:sp>
      <p:sp>
        <p:nvSpPr>
          <p:cNvPr id="296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820738"/>
            <a:ext cx="9028113" cy="6373812"/>
          </a:xfrm>
        </p:spPr>
        <p:txBody>
          <a:bodyPr lIns="0" tIns="0" rIns="0" bIns="0" anchor="t"/>
          <a:lstStyle/>
          <a:p>
            <a:pPr marL="203198" indent="0" algn="ctr">
              <a:lnSpc>
                <a:spcPct val="95000"/>
              </a:lnSpc>
              <a:buNone/>
            </a:pPr>
            <a:r>
              <a:rPr lang="en-US" sz="4800" i="1" dirty="0">
                <a:solidFill>
                  <a:srgbClr val="000000"/>
                </a:solidFill>
                <a:latin typeface="Arial" pitchFamily="34" charset="0"/>
              </a:rPr>
              <a:t>"The researcher is an instrument"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4400" y="2895600"/>
            <a:ext cx="6096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355600"/>
            <a:ext cx="9055100" cy="116840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4900" dirty="0">
                <a:solidFill>
                  <a:srgbClr val="000000"/>
                </a:solidFill>
                <a:latin typeface="Arial" pitchFamily="34" charset="0"/>
              </a:rPr>
              <a:t>How can I use it?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52450" y="1828800"/>
            <a:ext cx="9055100" cy="492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500" dirty="0">
                <a:solidFill>
                  <a:srgbClr val="000000"/>
                </a:solidFill>
                <a:latin typeface="Arial" pitchFamily="34" charset="0"/>
              </a:rPr>
              <a:t>Turn and talk to someone at your table and brainstorm potential case study application to your research question, including people/places/things.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4138" y="4232275"/>
            <a:ext cx="5292725" cy="27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84200" y="254000"/>
            <a:ext cx="9055100" cy="1168400"/>
          </a:xfrm>
        </p:spPr>
        <p:txBody>
          <a:bodyPr lIns="0" tIns="0" rIns="0" bIns="0"/>
          <a:lstStyle/>
          <a:p>
            <a:pPr algn="ctr">
              <a:lnSpc>
                <a:spcPct val="95000"/>
              </a:lnSpc>
            </a:pPr>
            <a:r>
              <a:rPr lang="en-US" sz="4900" dirty="0" smtClean="0">
                <a:solidFill>
                  <a:srgbClr val="000000"/>
                </a:solidFill>
                <a:latin typeface="Arial" pitchFamily="34" charset="0"/>
              </a:rPr>
              <a:t>Sherlock: What </a:t>
            </a:r>
            <a:r>
              <a:rPr lang="en-US" sz="4900" dirty="0">
                <a:solidFill>
                  <a:srgbClr val="000000"/>
                </a:solidFill>
                <a:latin typeface="Arial" pitchFamily="34" charset="0"/>
              </a:rPr>
              <a:t>are case studies?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96900" y="2819400"/>
            <a:ext cx="9563100" cy="345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A particular individual, program, or event is studied in depth for a defined period of time</a:t>
            </a:r>
            <a:endParaRPr lang="en-US" dirty="0"/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Single case study 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vs. </a:t>
            </a: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multiple case study</a:t>
            </a:r>
            <a:endParaRPr lang="en-US" dirty="0"/>
          </a:p>
          <a:p>
            <a:pPr>
              <a:lnSpc>
                <a:spcPct val="95000"/>
              </a:lnSpc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Study phenomena at a micro level</a:t>
            </a:r>
            <a:endParaRPr lang="en-US" dirty="0"/>
          </a:p>
          <a:p>
            <a:pPr>
              <a:lnSpc>
                <a:spcPct val="95000"/>
              </a:lnSpc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Most common in education, sociology &amp; community-based problems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789113" y="6807200"/>
            <a:ext cx="6396037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Leedy &amp; Ormrod (2010); Zainal (2007)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ctr"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Arial" pitchFamily="34" charset="0"/>
              </a:rPr>
              <a:t>Sherlock: What are the categories </a:t>
            </a:r>
            <a:r>
              <a:rPr lang="en-US" sz="4300" dirty="0">
                <a:solidFill>
                  <a:srgbClr val="000000"/>
                </a:solidFill>
                <a:latin typeface="Arial" pitchFamily="34" charset="0"/>
              </a:rPr>
              <a:t>of case study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Exploratory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 Is something happening?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Descriptive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What is happening?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Explanatory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Why is this happening?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Interpretive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   What's happening can be put into categories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Evaluative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What is happening is good/bad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355600"/>
            <a:ext cx="9055100" cy="116840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4900" dirty="0" smtClean="0">
                <a:solidFill>
                  <a:srgbClr val="000000"/>
                </a:solidFill>
                <a:latin typeface="Arial" pitchFamily="34" charset="0"/>
              </a:rPr>
              <a:t>Sherlock: What are the uses </a:t>
            </a:r>
            <a:r>
              <a:rPr lang="en-US" sz="4900" dirty="0">
                <a:solidFill>
                  <a:srgbClr val="000000"/>
                </a:solidFill>
                <a:latin typeface="Arial" pitchFamily="34" charset="0"/>
              </a:rPr>
              <a:t>of Case Study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89000" y="2286000"/>
            <a:ext cx="6787771" cy="309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14300" lvl="1" indent="0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Three ways </a:t>
            </a:r>
            <a:r>
              <a:rPr lang="en-US" sz="3600" dirty="0">
                <a:solidFill>
                  <a:srgbClr val="000000"/>
                </a:solidFill>
                <a:latin typeface="Arial" pitchFamily="34" charset="0"/>
              </a:rPr>
              <a:t>theory is used in case study design</a:t>
            </a: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:</a:t>
            </a:r>
          </a:p>
          <a:p>
            <a:pPr marL="114300" lvl="1" indent="0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dirty="0"/>
          </a:p>
          <a:p>
            <a:pPr marL="571500" lvl="1" indent="-457200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Theory testing case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studies</a:t>
            </a:r>
          </a:p>
          <a:p>
            <a:pPr marL="571500" lvl="1" indent="-457200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Theory </a:t>
            </a: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building case studies - </a:t>
            </a:r>
            <a:r>
              <a:rPr lang="en-US" sz="2000" b="1" dirty="0">
                <a:solidFill>
                  <a:srgbClr val="000000"/>
                </a:solidFill>
                <a:latin typeface="Arial" pitchFamily="34" charset="0"/>
              </a:rPr>
              <a:t>Grounded Theory </a:t>
            </a: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</a:rPr>
              <a:t>Method</a:t>
            </a:r>
            <a:endParaRPr lang="en-US" sz="2000" dirty="0" smtClean="0"/>
          </a:p>
          <a:p>
            <a:pPr marL="571500" lvl="1" indent="-457200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Clinical </a:t>
            </a: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case studies—case centered</a:t>
            </a:r>
            <a:endParaRPr lang="en-US" sz="2000" dirty="0"/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5600" y="2307609"/>
            <a:ext cx="1495425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355600"/>
            <a:ext cx="9055100" cy="116840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So Sherlock, When are you going to give me an example? </a:t>
            </a:r>
            <a:endParaRPr lang="en-US" sz="49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965199" y="2209800"/>
            <a:ext cx="4650759" cy="497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 pitchFamily="34" charset="0"/>
              </a:rPr>
              <a:t>What makes a good principal great: a case study of 10 WI principals</a:t>
            </a: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</a:rPr>
              <a:t>?</a:t>
            </a:r>
          </a:p>
          <a:p>
            <a:pPr marL="114300" lvl="1" indent="0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2000" b="1" dirty="0"/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 pitchFamily="34" charset="0"/>
              </a:rPr>
              <a:t>What makes a great university: a case study of the country's top university</a:t>
            </a: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</a:rPr>
              <a:t>.</a:t>
            </a:r>
          </a:p>
          <a:p>
            <a:pPr marL="114300" lvl="1" indent="0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2000" b="1" dirty="0"/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 pitchFamily="34" charset="0"/>
              </a:rPr>
              <a:t>What are the common characteristics of young social activists: a case study of 15 activists</a:t>
            </a: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</a:rPr>
              <a:t>?</a:t>
            </a:r>
          </a:p>
          <a:p>
            <a:pPr marL="114300" lvl="1" indent="0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2000" b="1" dirty="0"/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 pitchFamily="34" charset="0"/>
              </a:rPr>
              <a:t>How do you sustain the generation Y teacher? A case study of 12 successful generation Y teachers</a:t>
            </a: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4400" y="2484414"/>
            <a:ext cx="3895725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41300" y="298450"/>
            <a:ext cx="9661525" cy="1263650"/>
          </a:xfrm>
        </p:spPr>
        <p:txBody>
          <a:bodyPr lIns="0" tIns="0" rIns="0" bIns="0" anchor="t"/>
          <a:lstStyle/>
          <a:p>
            <a:pPr algn="ctr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Arial" pitchFamily="34" charset="0"/>
              </a:rPr>
              <a:t>How do we do a case study?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  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4300" dirty="0">
                <a:solidFill>
                  <a:srgbClr val="000000"/>
                </a:solidFill>
                <a:latin typeface="Calibri" pitchFamily="34" charset="0"/>
              </a:rPr>
              <a:t>Interviewing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4300" dirty="0">
                <a:solidFill>
                  <a:srgbClr val="000000"/>
                </a:solidFill>
                <a:latin typeface="Calibri" pitchFamily="34" charset="0"/>
              </a:rPr>
              <a:t>Surveys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4300" dirty="0">
                <a:solidFill>
                  <a:srgbClr val="000000"/>
                </a:solidFill>
                <a:latin typeface="Calibri" pitchFamily="34" charset="0"/>
              </a:rPr>
              <a:t>Analyzing documents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 dirty="0">
                <a:solidFill>
                  <a:srgbClr val="000000"/>
                </a:solidFill>
                <a:latin typeface="Arial" pitchFamily="34" charset="0"/>
              </a:rPr>
              <a:t>•</a:t>
            </a:r>
            <a:r>
              <a:rPr lang="en-US" sz="4300" dirty="0">
                <a:solidFill>
                  <a:srgbClr val="000000"/>
                </a:solidFill>
                <a:latin typeface="Calibri" pitchFamily="34" charset="0"/>
              </a:rPr>
              <a:t>What else?   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4400" y="2209800"/>
            <a:ext cx="2847975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241300" y="298450"/>
            <a:ext cx="9661525" cy="1263650"/>
          </a:xfrm>
        </p:spPr>
        <p:txBody>
          <a:bodyPr lIns="0" tIns="0" rIns="0" bIns="0" anchor="t"/>
          <a:lstStyle/>
          <a:p>
            <a:pPr algn="ctr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Arial" pitchFamily="34" charset="0"/>
              </a:rPr>
              <a:t>KEEPING IT ORGANIZED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488097" y="50292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  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4300" dirty="0">
              <a:solidFill>
                <a:srgbClr val="000000"/>
              </a:solidFill>
              <a:latin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sz="4300" dirty="0" smtClean="0">
                <a:solidFill>
                  <a:srgbClr val="000000"/>
                </a:solidFill>
                <a:latin typeface="Calibri" pitchFamily="34" charset="0"/>
              </a:rPr>
            </a:br>
            <a:endParaRPr lang="en-US" sz="43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7800" y="1414818"/>
            <a:ext cx="47244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879600" y="3505200"/>
            <a:ext cx="7112000" cy="3860800"/>
          </a:xfrm>
        </p:spPr>
        <p:txBody>
          <a:bodyPr>
            <a:normAutofit/>
          </a:bodyPr>
          <a:lstStyle/>
          <a:p>
            <a:pPr marL="571500" indent="-571500">
              <a:lnSpc>
                <a:spcPct val="95000"/>
              </a:lnSpc>
              <a:spcBef>
                <a:spcPct val="0"/>
              </a:spcBef>
            </a:pP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</a:rPr>
              <a:t>Sherlock: How </a:t>
            </a:r>
            <a:r>
              <a:rPr lang="en-US" sz="3600" dirty="0">
                <a:solidFill>
                  <a:srgbClr val="000000"/>
                </a:solidFill>
                <a:latin typeface="Calibri" pitchFamily="34" charset="0"/>
              </a:rPr>
              <a:t>do you keep track of the information you do </a:t>
            </a: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</a:rPr>
              <a:t>collect?</a:t>
            </a:r>
            <a:endParaRPr lang="en-US" sz="3600" dirty="0" smtClean="0"/>
          </a:p>
          <a:p>
            <a:pPr marL="571500" indent="-571500">
              <a:lnSpc>
                <a:spcPct val="95000"/>
              </a:lnSpc>
              <a:spcBef>
                <a:spcPct val="0"/>
              </a:spcBef>
            </a:pP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</a:rPr>
              <a:t>What </a:t>
            </a:r>
            <a:r>
              <a:rPr lang="en-US" sz="3600" dirty="0">
                <a:solidFill>
                  <a:srgbClr val="000000"/>
                </a:solidFill>
                <a:latin typeface="Calibri" pitchFamily="34" charset="0"/>
              </a:rPr>
              <a:t>should you consider with note taking/record keeping?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7400" y="676701"/>
            <a:ext cx="2486025" cy="1838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0836" y="1828800"/>
            <a:ext cx="3124200" cy="16859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370" y="676701"/>
            <a:ext cx="2466975" cy="1847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0412" y="4876800"/>
            <a:ext cx="1666875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009" y="5608093"/>
            <a:ext cx="230505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88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ctr"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Arial" pitchFamily="34" charset="0"/>
              </a:rPr>
              <a:t>Sherlock: How do you analyze the data?</a:t>
            </a:r>
            <a:endParaRPr lang="en-US" sz="4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203200" y="1752600"/>
            <a:ext cx="9659938" cy="5589588"/>
          </a:xfrm>
        </p:spPr>
        <p:txBody>
          <a:bodyPr lIns="0" tIns="0" rIns="0" bIns="0">
            <a:normAutofit/>
          </a:bodyPr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Organizing case details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Categorizing data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Interpreting single instances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Identifying patterns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Synthesizing and generalizing</a:t>
            </a:r>
            <a:endParaRPr lang="en-US" dirty="0"/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Ultimately looking for triangulation of data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Leedy &amp; Ormrod (2010) p. 138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1000" y="4419600"/>
            <a:ext cx="4238625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666</TotalTime>
  <Words>518</Words>
  <Application>Microsoft Office PowerPoint</Application>
  <PresentationFormat>Custom</PresentationFormat>
  <Paragraphs>133</Paragraphs>
  <Slides>18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Slipstream</vt:lpstr>
      <vt:lpstr>Case Study  … it’s a little fuzzy</vt:lpstr>
      <vt:lpstr>Sherlock: What are case studies?</vt:lpstr>
      <vt:lpstr>Sherlock: What are the categories of case study</vt:lpstr>
      <vt:lpstr>Sherlock: What are the uses of Case Study</vt:lpstr>
      <vt:lpstr>So Sherlock, When are you going to give me an example? </vt:lpstr>
      <vt:lpstr>How do we do a case study?</vt:lpstr>
      <vt:lpstr>KEEPING IT ORGANIZED</vt:lpstr>
      <vt:lpstr>Slide 8</vt:lpstr>
      <vt:lpstr>Sherlock: How do you analyze the data?</vt:lpstr>
      <vt:lpstr>What about Validity?</vt:lpstr>
      <vt:lpstr>Improving the odds of validity ... </vt:lpstr>
      <vt:lpstr>Case Study Thought Leaders</vt:lpstr>
      <vt:lpstr>    O.K. Sherlock, but WHY Case Study?  </vt:lpstr>
      <vt:lpstr>because scientists, "look subjectively for patterns in the complex phenomena they observe"     </vt:lpstr>
      <vt:lpstr>Sherlock, what are the pros  and cons to the case study?</vt:lpstr>
      <vt:lpstr>CONS</vt:lpstr>
      <vt:lpstr>"The researcher is an instrument"</vt:lpstr>
      <vt:lpstr>How can I use it?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 Mark Hansen</cp:lastModifiedBy>
  <cp:revision>10</cp:revision>
  <dcterms:created xsi:type="dcterms:W3CDTF">2004-05-06T09:28:21Z</dcterms:created>
  <dcterms:modified xsi:type="dcterms:W3CDTF">2010-11-13T18:51:30Z</dcterms:modified>
</cp:coreProperties>
</file>